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3" r:id="rId11"/>
    <p:sldId id="266" r:id="rId12"/>
  </p:sldIdLst>
  <p:sldSz cx="9144000" cy="6858000" type="screen4x3"/>
  <p:notesSz cx="6954838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175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7F72C-C71E-4D70-B8CB-D0696A8BD430}" type="datetimeFigureOut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9438"/>
            <a:ext cx="5564188" cy="4157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288"/>
            <a:ext cx="30130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175" y="8777288"/>
            <a:ext cx="30130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03929-B8AE-4163-B4D6-7E030666AAB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A1D5-67DA-475C-9591-11BD6C2E73FF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1598-6C31-439D-9B31-ABEB8C4C1141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B62D-62DF-407F-94E1-BC041F31F2A8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9864990-D8FF-4FCD-BDE9-F145A865F99E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E3F-22FC-445E-A0DE-B59A746A8ED9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148F-7322-49EA-96C1-18B8BC8A12E0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242F9-A219-4B2B-B70F-BF01D5C8784D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A808A-1A4A-4658-B52F-2B7615DD2508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D6C3D7-73DE-46EB-9F59-6FD63E001DAA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BF36-2CE7-426E-A2DD-AFFD404EEFB1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774DC-ECEE-4813-A186-C976F95AF19A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9FD1A74-CF9B-4EC7-A2B7-51529488C43F}" type="datetime1">
              <a:rPr lang="en-US" smtClean="0"/>
              <a:pPr/>
              <a:t>6/1/2012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ransition>
    <p:push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Associated Administrators, LLC</a:t>
            </a:r>
          </a:p>
          <a:p>
            <a:r>
              <a:rPr lang="en-US" dirty="0" smtClean="0"/>
              <a:t>Proposal to </a:t>
            </a:r>
          </a:p>
          <a:p>
            <a:r>
              <a:rPr lang="en-US" dirty="0" smtClean="0"/>
              <a:t>Provide Services in connection with</a:t>
            </a:r>
          </a:p>
          <a:p>
            <a:r>
              <a:rPr lang="en-US" dirty="0" smtClean="0"/>
              <a:t>Empire BCBS</a:t>
            </a:r>
          </a:p>
          <a:p>
            <a:endParaRPr lang="en-US" dirty="0" smtClean="0"/>
          </a:p>
          <a:p>
            <a:r>
              <a:rPr lang="en-US" dirty="0" smtClean="0"/>
              <a:t> Jointly Administered Arrangement (JAA)</a:t>
            </a:r>
          </a:p>
          <a:p>
            <a:endParaRPr lang="en-US" dirty="0" smtClean="0"/>
          </a:p>
          <a:p>
            <a:r>
              <a:rPr lang="en-US" dirty="0" smtClean="0"/>
              <a:t>June 5, 2012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UFCW Local 1500 Welfare Fund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JAA?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</p:spPr>
        <p:txBody>
          <a:bodyPr/>
          <a:lstStyle/>
          <a:p>
            <a:r>
              <a:rPr lang="en-US" dirty="0" smtClean="0"/>
              <a:t>Empire has introduced the Jointly Administered Arrangement (JAA) to hold down escalating medical and the expense of members using out-of-network providers</a:t>
            </a:r>
          </a:p>
          <a:p>
            <a:r>
              <a:rPr lang="en-US" dirty="0" smtClean="0"/>
              <a:t>JAA allows the Fund to capitalize on network savings and maintain control of plan administration</a:t>
            </a:r>
          </a:p>
          <a:p>
            <a:r>
              <a:rPr lang="en-US" dirty="0" smtClean="0"/>
              <a:t>50% of Empire’s Taft-Hartley Funds have moved to JAA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Increased Provider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76400"/>
            <a:ext cx="8503920" cy="44226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JAA utilizes the BlueCard PPO network</a:t>
            </a:r>
          </a:p>
          <a:p>
            <a:r>
              <a:rPr lang="en-US" dirty="0" smtClean="0"/>
              <a:t>Over 784,000 providers and more than 5,800 hospitals participate in the network</a:t>
            </a:r>
          </a:p>
          <a:p>
            <a:r>
              <a:rPr lang="en-US" dirty="0" smtClean="0"/>
              <a:t>The JAA network is 1/3 larger network than it’s nearest competitor</a:t>
            </a:r>
          </a:p>
          <a:p>
            <a:r>
              <a:rPr lang="en-US" dirty="0" smtClean="0"/>
              <a:t>Members use the BC/BS ID Card</a:t>
            </a:r>
          </a:p>
          <a:p>
            <a:r>
              <a:rPr lang="en-US" dirty="0" smtClean="0"/>
              <a:t>JAA Increases opportunities for members to stay in network</a:t>
            </a:r>
          </a:p>
          <a:p>
            <a:r>
              <a:rPr lang="en-US" dirty="0" smtClean="0"/>
              <a:t>Even small increases in network utilization can generate savings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Realignment of Duties for  Empire JAA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346448"/>
          </a:xfrm>
        </p:spPr>
        <p:txBody>
          <a:bodyPr>
            <a:normAutofit lnSpcReduction="10000"/>
          </a:bodyPr>
          <a:lstStyle/>
          <a:p>
            <a:pPr lvl="1">
              <a:buNone/>
            </a:pPr>
            <a:r>
              <a:rPr lang="en-US" dirty="0" smtClean="0"/>
              <a:t>Fund is responsible for:</a:t>
            </a:r>
          </a:p>
          <a:p>
            <a:pPr lvl="1">
              <a:buNone/>
            </a:pPr>
            <a:endParaRPr lang="en-US" dirty="0" smtClean="0"/>
          </a:p>
          <a:p>
            <a:pPr lvl="2"/>
            <a:r>
              <a:rPr lang="en-US" dirty="0" smtClean="0"/>
              <a:t>Enrollment and eligibility maintenance/File to Empire</a:t>
            </a:r>
          </a:p>
          <a:p>
            <a:pPr lvl="2"/>
            <a:r>
              <a:rPr lang="en-US" dirty="0" smtClean="0"/>
              <a:t> ID Card issuance</a:t>
            </a:r>
          </a:p>
          <a:p>
            <a:pPr lvl="2"/>
            <a:r>
              <a:rPr lang="en-US" dirty="0" smtClean="0"/>
              <a:t>Member communication and service</a:t>
            </a:r>
          </a:p>
          <a:p>
            <a:pPr lvl="2"/>
            <a:r>
              <a:rPr lang="en-US" dirty="0" smtClean="0"/>
              <a:t>Benefit booklets/SPD</a:t>
            </a:r>
          </a:p>
          <a:p>
            <a:pPr lvl="2"/>
            <a:r>
              <a:rPr lang="en-US" dirty="0" smtClean="0"/>
              <a:t>Coordination of Benefits</a:t>
            </a:r>
          </a:p>
          <a:p>
            <a:pPr lvl="2"/>
            <a:r>
              <a:rPr lang="en-US" dirty="0" smtClean="0"/>
              <a:t>Claims adjudication and remittance of the 835 record to Empire</a:t>
            </a:r>
          </a:p>
          <a:p>
            <a:pPr lvl="2"/>
            <a:r>
              <a:rPr lang="en-US" dirty="0" smtClean="0"/>
              <a:t>EOB generation</a:t>
            </a:r>
          </a:p>
          <a:p>
            <a:pPr lvl="2"/>
            <a:r>
              <a:rPr lang="en-US" dirty="0" smtClean="0"/>
              <a:t>Utilization Management – use Empire UM or another UM firm selected by the Board</a:t>
            </a:r>
          </a:p>
          <a:p>
            <a:pPr lvl="2"/>
            <a:r>
              <a:rPr lang="en-US" dirty="0" smtClean="0"/>
              <a:t>Subrogation – continue to use Meridian or select another firm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Member/Provider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8503920" cy="3733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Associated, on behalf of the Fund, is responsible for member communications/service and issuance of EOBs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Members call Associated’s toll free number with questions about claims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Empire retains the relationship with the providers, due to contractual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Ease of Plan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346448"/>
          </a:xfrm>
        </p:spPr>
        <p:txBody>
          <a:bodyPr/>
          <a:lstStyle/>
          <a:p>
            <a:r>
              <a:rPr lang="en-US" dirty="0" smtClean="0"/>
              <a:t>Members locate providers through Empire’s website or by calling a toll free number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Members are responsible for applicable co-payments, deductibles, co-insurance, and non-covered service charges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Participating providers cannot balance bill for covered charges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346448"/>
          </a:xfrm>
        </p:spPr>
        <p:txBody>
          <a:bodyPr>
            <a:normAutofit/>
          </a:bodyPr>
          <a:lstStyle/>
          <a:p>
            <a:r>
              <a:rPr lang="en-US" dirty="0" smtClean="0"/>
              <a:t>Plan member receives services from provider</a:t>
            </a:r>
          </a:p>
          <a:p>
            <a:r>
              <a:rPr lang="en-US" dirty="0" smtClean="0"/>
              <a:t>Provider sends claim to the local BCBS Plan</a:t>
            </a:r>
          </a:p>
          <a:p>
            <a:r>
              <a:rPr lang="en-US" dirty="0" smtClean="0"/>
              <a:t>Local BCBS Plan prices the claim per the contracted rate</a:t>
            </a:r>
          </a:p>
          <a:p>
            <a:r>
              <a:rPr lang="en-US" dirty="0" smtClean="0"/>
              <a:t>Priced claim is sent to Associated</a:t>
            </a:r>
          </a:p>
          <a:p>
            <a:r>
              <a:rPr lang="en-US" dirty="0" smtClean="0"/>
              <a:t>Associated adjudicates the claim and sends the file (837) to </a:t>
            </a:r>
            <a:r>
              <a:rPr lang="en-US" dirty="0" smtClean="0"/>
              <a:t>BCBS</a:t>
            </a:r>
          </a:p>
          <a:p>
            <a:r>
              <a:rPr lang="en-US" dirty="0" smtClean="0"/>
              <a:t>Associated issues EOB to participant</a:t>
            </a:r>
            <a:endParaRPr lang="en-US" dirty="0" smtClean="0"/>
          </a:p>
          <a:p>
            <a:r>
              <a:rPr lang="en-US" dirty="0" smtClean="0"/>
              <a:t>BCBS pays the provider the authorized amount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Associated Advantage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3464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Associated currently handles successful JAA arrangements for five client Funds, working with BCBS - Carefirst, Anthem, and CIGNA, helping these Funds to gain significant </a:t>
            </a:r>
            <a:r>
              <a:rPr lang="en-US" sz="2400" dirty="0" smtClean="0"/>
              <a:t>savings</a:t>
            </a:r>
          </a:p>
          <a:p>
            <a:r>
              <a:rPr lang="en-US" sz="2400" dirty="0" smtClean="0"/>
              <a:t>Over 10 years experience with JAA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 smtClean="0"/>
              <a:t>2011 Associated processed 478,728 JAA claims</a:t>
            </a:r>
          </a:p>
          <a:p>
            <a:r>
              <a:rPr lang="en-US" sz="2400" dirty="0" smtClean="0"/>
              <a:t>Associated’s staff is fully trained in the nuances of JAA coding and payment.</a:t>
            </a:r>
          </a:p>
          <a:p>
            <a:r>
              <a:rPr lang="en-US" sz="2400" dirty="0" smtClean="0"/>
              <a:t>Associated already has all the “bridges” built to work with the Empire JAA product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Associated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572000"/>
          </a:xfrm>
        </p:spPr>
        <p:txBody>
          <a:bodyPr>
            <a:normAutofit fontScale="40000" lnSpcReduction="20000"/>
          </a:bodyPr>
          <a:lstStyle/>
          <a:p>
            <a:r>
              <a:rPr lang="en-US" sz="4000" i="1" dirty="0" smtClean="0"/>
              <a:t>Information Technology </a:t>
            </a:r>
            <a:r>
              <a:rPr lang="en-US" sz="4000" i="1" dirty="0" smtClean="0"/>
              <a:t>Department of 26 employees:  structured around Application Development, Infrastructure, Contributions, and Records Management/Scanning</a:t>
            </a:r>
          </a:p>
          <a:p>
            <a:pPr>
              <a:buNone/>
            </a:pPr>
            <a:endParaRPr lang="en-US" sz="4000" dirty="0" smtClean="0"/>
          </a:p>
          <a:p>
            <a:r>
              <a:rPr lang="en-US" sz="4000" i="1" dirty="0" smtClean="0"/>
              <a:t>IT </a:t>
            </a:r>
            <a:r>
              <a:rPr lang="en-US" sz="4000" i="1" dirty="0" smtClean="0"/>
              <a:t>metrics using </a:t>
            </a:r>
            <a:r>
              <a:rPr lang="en-US" sz="4000" i="1" dirty="0" err="1" smtClean="0"/>
              <a:t>iCore</a:t>
            </a:r>
            <a:r>
              <a:rPr lang="en-US" sz="4000" i="1" dirty="0" smtClean="0"/>
              <a:t>, Angel, and Track-IT solutions</a:t>
            </a:r>
            <a:r>
              <a:rPr lang="en-US" sz="4000" i="1" dirty="0" smtClean="0"/>
              <a:t>:</a:t>
            </a:r>
          </a:p>
          <a:p>
            <a:pPr>
              <a:buNone/>
            </a:pPr>
            <a:endParaRPr lang="en-US" sz="4000" i="1" dirty="0" smtClean="0"/>
          </a:p>
          <a:p>
            <a:pPr lvl="1"/>
            <a:r>
              <a:rPr lang="en-US" sz="4000" b="1" dirty="0" err="1" smtClean="0"/>
              <a:t>iCore</a:t>
            </a:r>
            <a:r>
              <a:rPr lang="en-US" sz="4000" b="1" dirty="0" smtClean="0"/>
              <a:t> </a:t>
            </a:r>
            <a:r>
              <a:rPr lang="en-US" sz="4000" dirty="0" smtClean="0"/>
              <a:t>-  Voice over Private Internet network for voice and data communications.  Cisco based, Security, Reliability, Disaster Recovery, Network Monitoring</a:t>
            </a:r>
          </a:p>
          <a:p>
            <a:pPr lvl="1"/>
            <a:r>
              <a:rPr lang="en-US" sz="4000" b="1" dirty="0" smtClean="0"/>
              <a:t>Angel </a:t>
            </a:r>
            <a:r>
              <a:rPr lang="en-US" sz="4000" dirty="0" smtClean="0"/>
              <a:t>– call center solutions provides live dashboard on current call volume and detailed metrics on call volume, average speed to answer, average talk time, No wait time, etc.</a:t>
            </a:r>
          </a:p>
          <a:p>
            <a:pPr lvl="1"/>
            <a:r>
              <a:rPr lang="en-US" sz="4000" b="1" dirty="0" smtClean="0"/>
              <a:t>Track-It </a:t>
            </a:r>
            <a:r>
              <a:rPr lang="en-US" sz="4000" dirty="0" smtClean="0"/>
              <a:t>– Helpdesk Solution that tracks tasks and projects, inventory and asset management, purchase management, software license management, dashboards, and reporting tools</a:t>
            </a:r>
          </a:p>
          <a:p>
            <a:pPr lvl="1">
              <a:buNone/>
            </a:pPr>
            <a:endParaRPr lang="en-US" sz="4000" dirty="0" smtClean="0"/>
          </a:p>
          <a:p>
            <a:r>
              <a:rPr lang="en-US" sz="4000" i="1" dirty="0" smtClean="0"/>
              <a:t>Our investment in IT over the past 3 years</a:t>
            </a:r>
            <a:r>
              <a:rPr lang="en-US" sz="4000" i="1" dirty="0" smtClean="0"/>
              <a:t>:</a:t>
            </a:r>
          </a:p>
          <a:p>
            <a:pPr>
              <a:buNone/>
            </a:pPr>
            <a:endParaRPr lang="en-US" sz="4000" i="1" dirty="0" smtClean="0"/>
          </a:p>
          <a:p>
            <a:pPr lvl="1"/>
            <a:r>
              <a:rPr lang="en-US" sz="4000" dirty="0" smtClean="0"/>
              <a:t>2010:  Maintenance /</a:t>
            </a:r>
            <a:r>
              <a:rPr lang="en-US" sz="4000" dirty="0" err="1" smtClean="0"/>
              <a:t>basys</a:t>
            </a:r>
            <a:r>
              <a:rPr lang="en-US" sz="4000" dirty="0" smtClean="0"/>
              <a:t> - $200,000+; Projects/Refresh - $315,000+</a:t>
            </a:r>
          </a:p>
          <a:p>
            <a:pPr lvl="1"/>
            <a:r>
              <a:rPr lang="en-US" sz="4000" dirty="0" smtClean="0"/>
              <a:t>2011:  Maintenance /</a:t>
            </a:r>
            <a:r>
              <a:rPr lang="en-US" sz="4000" dirty="0" err="1" smtClean="0"/>
              <a:t>basys</a:t>
            </a:r>
            <a:r>
              <a:rPr lang="en-US" sz="4000" dirty="0" smtClean="0"/>
              <a:t> - $335,000+; Projects/Refresh - $100,000+</a:t>
            </a:r>
          </a:p>
          <a:p>
            <a:pPr lvl="1"/>
            <a:r>
              <a:rPr lang="en-US" sz="4000" dirty="0" smtClean="0"/>
              <a:t>2012:  </a:t>
            </a:r>
            <a:r>
              <a:rPr lang="en-US" sz="4000" i="1" dirty="0" smtClean="0"/>
              <a:t>Estimated </a:t>
            </a:r>
            <a:r>
              <a:rPr lang="en-US" sz="4000" dirty="0" smtClean="0"/>
              <a:t>- Maintenance /</a:t>
            </a:r>
            <a:r>
              <a:rPr lang="en-US" sz="4000" dirty="0" err="1" smtClean="0"/>
              <a:t>basys</a:t>
            </a:r>
            <a:r>
              <a:rPr lang="en-US" sz="4000" dirty="0" smtClean="0"/>
              <a:t> - $350,000+; Projects/Refresh - $</a:t>
            </a:r>
            <a:r>
              <a:rPr lang="en-US" sz="4000" dirty="0" smtClean="0"/>
              <a:t>160,000</a:t>
            </a:r>
            <a:r>
              <a:rPr lang="en-US" sz="4000" dirty="0" smtClean="0"/>
              <a:t>+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Cost Savings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34644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Based on Empire ASO agreement for 2012, retention amount will be $2,290,000</a:t>
            </a:r>
          </a:p>
          <a:p>
            <a:r>
              <a:rPr lang="en-US" dirty="0" smtClean="0"/>
              <a:t>Empire proposed JAA cost is $10.49 per </a:t>
            </a:r>
            <a:r>
              <a:rPr lang="en-US" b="1" u="sng" dirty="0" smtClean="0"/>
              <a:t>life</a:t>
            </a:r>
            <a:r>
              <a:rPr lang="en-US" dirty="0" smtClean="0"/>
              <a:t> per month</a:t>
            </a:r>
          </a:p>
          <a:p>
            <a:r>
              <a:rPr lang="en-US" dirty="0" smtClean="0"/>
              <a:t>Associated rate is $10.50 per </a:t>
            </a:r>
            <a:r>
              <a:rPr lang="en-US" b="1" u="sng" dirty="0" smtClean="0"/>
              <a:t>member</a:t>
            </a:r>
            <a:r>
              <a:rPr lang="en-US" dirty="0" smtClean="0"/>
              <a:t> per month to provide claims processing services</a:t>
            </a:r>
          </a:p>
          <a:p>
            <a:r>
              <a:rPr lang="en-US" dirty="0" smtClean="0"/>
              <a:t>Estimated annual cost for Empire JAA with Associated as the TPA would be $1,850,592</a:t>
            </a:r>
          </a:p>
          <a:p>
            <a:r>
              <a:rPr lang="en-US" dirty="0" smtClean="0"/>
              <a:t>Estimated annual savings are $439,408, almost 20%</a:t>
            </a:r>
          </a:p>
          <a:p>
            <a:r>
              <a:rPr lang="en-US" dirty="0" smtClean="0"/>
              <a:t>The annual broker fee ($55,000) paid by the Fund is eliminated – increasing savings to 22%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Empire 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Empire JAA &amp; Associated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4,447 Members @ $42.45 pmpm and 39 Members @ 17.62</a:t>
            </a:r>
          </a:p>
          <a:p>
            <a:pPr lvl="1"/>
            <a:r>
              <a:rPr lang="en-US" dirty="0" smtClean="0"/>
              <a:t>$189,462 per month</a:t>
            </a:r>
          </a:p>
          <a:p>
            <a:pPr lvl="1"/>
            <a:r>
              <a:rPr lang="en-US" b="1" u="sng" dirty="0" smtClean="0"/>
              <a:t>$2,271,546 annually </a:t>
            </a:r>
          </a:p>
          <a:p>
            <a:pPr lvl="1"/>
            <a:r>
              <a:rPr lang="en-US" dirty="0" smtClean="0"/>
              <a:t>Broker fee - $55,000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dirty="0" smtClean="0"/>
              <a:t>10,250 lives @ $10.49 per covered life</a:t>
            </a:r>
          </a:p>
          <a:p>
            <a:pPr lvl="1"/>
            <a:r>
              <a:rPr lang="en-US" dirty="0" smtClean="0"/>
              <a:t>$107,523 per month/$1,290,270 annually</a:t>
            </a:r>
          </a:p>
          <a:p>
            <a:pPr lvl="1"/>
            <a:r>
              <a:rPr lang="en-US" dirty="0" smtClean="0"/>
              <a:t>Associated $10.50 pmpm (4,447 members)</a:t>
            </a:r>
          </a:p>
          <a:p>
            <a:pPr lvl="1"/>
            <a:r>
              <a:rPr lang="en-US" dirty="0" smtClean="0"/>
              <a:t>$46,694 per month/$560,322 annually</a:t>
            </a:r>
          </a:p>
          <a:p>
            <a:pPr lvl="1"/>
            <a:r>
              <a:rPr lang="en-US" dirty="0" smtClean="0"/>
              <a:t>No broker fee</a:t>
            </a:r>
          </a:p>
          <a:p>
            <a:pPr lvl="1"/>
            <a:r>
              <a:rPr lang="en-US" b="1" u="sng" dirty="0" smtClean="0"/>
              <a:t>Combined $1,850,592 annually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 Comparison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555</TotalTime>
  <Words>751</Words>
  <Application>Microsoft Office PowerPoint</Application>
  <PresentationFormat>On-screen Show (4:3)</PresentationFormat>
  <Paragraphs>104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UFCW Local 1500 Welfare Fund</vt:lpstr>
      <vt:lpstr>Why JAA?</vt:lpstr>
      <vt:lpstr>Increased Provider Access</vt:lpstr>
      <vt:lpstr>Realignment of Duties for  Empire JAA</vt:lpstr>
      <vt:lpstr>Member/Provider Relations</vt:lpstr>
      <vt:lpstr>Ease of Plan Operation</vt:lpstr>
      <vt:lpstr>Program Operation</vt:lpstr>
      <vt:lpstr>Associated Advantage</vt:lpstr>
      <vt:lpstr>Associated Advantage</vt:lpstr>
      <vt:lpstr>Potential Cost Savings</vt:lpstr>
      <vt:lpstr>Rate Comparison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UFCW Local 1500 Welfare Fund</dc:title>
  <dc:creator>Ryk Tierney</dc:creator>
  <cp:lastModifiedBy>Ryk Tierney</cp:lastModifiedBy>
  <cp:revision>23</cp:revision>
  <dcterms:created xsi:type="dcterms:W3CDTF">2012-03-08T13:29:25Z</dcterms:created>
  <dcterms:modified xsi:type="dcterms:W3CDTF">2012-06-01T14:27:00Z</dcterms:modified>
</cp:coreProperties>
</file>